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6"/>
  </p:notesMasterIdLst>
  <p:sldIdLst>
    <p:sldId id="256" r:id="rId2"/>
    <p:sldId id="336" r:id="rId3"/>
    <p:sldId id="303" r:id="rId4"/>
    <p:sldId id="304" r:id="rId5"/>
    <p:sldId id="309" r:id="rId6"/>
    <p:sldId id="305" r:id="rId7"/>
    <p:sldId id="306" r:id="rId8"/>
    <p:sldId id="307" r:id="rId9"/>
    <p:sldId id="265" r:id="rId10"/>
    <p:sldId id="268" r:id="rId11"/>
    <p:sldId id="270" r:id="rId12"/>
    <p:sldId id="272" r:id="rId13"/>
    <p:sldId id="273" r:id="rId14"/>
    <p:sldId id="293" r:id="rId15"/>
    <p:sldId id="274" r:id="rId16"/>
    <p:sldId id="310" r:id="rId17"/>
    <p:sldId id="313" r:id="rId18"/>
    <p:sldId id="314" r:id="rId19"/>
    <p:sldId id="312" r:id="rId20"/>
    <p:sldId id="311" r:id="rId21"/>
    <p:sldId id="275" r:id="rId22"/>
    <p:sldId id="320" r:id="rId23"/>
    <p:sldId id="335" r:id="rId24"/>
    <p:sldId id="321" r:id="rId25"/>
    <p:sldId id="325" r:id="rId26"/>
    <p:sldId id="326" r:id="rId27"/>
    <p:sldId id="286" r:id="rId28"/>
    <p:sldId id="287" r:id="rId29"/>
    <p:sldId id="332" r:id="rId30"/>
    <p:sldId id="333" r:id="rId31"/>
    <p:sldId id="290" r:id="rId32"/>
    <p:sldId id="294" r:id="rId33"/>
    <p:sldId id="277" r:id="rId34"/>
    <p:sldId id="288" r:id="rId35"/>
    <p:sldId id="289" r:id="rId36"/>
    <p:sldId id="295" r:id="rId37"/>
    <p:sldId id="296" r:id="rId38"/>
    <p:sldId id="297" r:id="rId39"/>
    <p:sldId id="298" r:id="rId40"/>
    <p:sldId id="299" r:id="rId41"/>
    <p:sldId id="300" r:id="rId42"/>
    <p:sldId id="301" r:id="rId43"/>
    <p:sldId id="322" r:id="rId44"/>
    <p:sldId id="323" r:id="rId45"/>
    <p:sldId id="324" r:id="rId46"/>
    <p:sldId id="302" r:id="rId47"/>
    <p:sldId id="291" r:id="rId48"/>
    <p:sldId id="280" r:id="rId49"/>
    <p:sldId id="292" r:id="rId50"/>
    <p:sldId id="316" r:id="rId51"/>
    <p:sldId id="318" r:id="rId52"/>
    <p:sldId id="317" r:id="rId53"/>
    <p:sldId id="278" r:id="rId54"/>
    <p:sldId id="281" r:id="rId55"/>
    <p:sldId id="283" r:id="rId56"/>
    <p:sldId id="282" r:id="rId57"/>
    <p:sldId id="284" r:id="rId58"/>
    <p:sldId id="331" r:id="rId59"/>
    <p:sldId id="319" r:id="rId60"/>
    <p:sldId id="263" r:id="rId61"/>
    <p:sldId id="328" r:id="rId62"/>
    <p:sldId id="334" r:id="rId63"/>
    <p:sldId id="329" r:id="rId64"/>
    <p:sldId id="330"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5815"/>
  </p:normalViewPr>
  <p:slideViewPr>
    <p:cSldViewPr snapToGrid="0">
      <p:cViewPr varScale="1">
        <p:scale>
          <a:sx n="111" d="100"/>
          <a:sy n="111" d="100"/>
        </p:scale>
        <p:origin x="63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4239488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1726596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4066389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2775431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20833360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24</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25</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26</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2290397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14262992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28</a:t>
            </a:fld>
            <a:endParaRPr lang="en-US"/>
          </a:p>
        </p:txBody>
      </p:sp>
    </p:spTree>
    <p:extLst>
      <p:ext uri="{BB962C8B-B14F-4D97-AF65-F5344CB8AC3E}">
        <p14:creationId xmlns:p14="http://schemas.microsoft.com/office/powerpoint/2010/main" val="4143035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29</a:t>
            </a:fld>
            <a:endParaRPr lang="en-US"/>
          </a:p>
        </p:txBody>
      </p:sp>
    </p:spTree>
    <p:extLst>
      <p:ext uri="{BB962C8B-B14F-4D97-AF65-F5344CB8AC3E}">
        <p14:creationId xmlns:p14="http://schemas.microsoft.com/office/powerpoint/2010/main" val="40372233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30</a:t>
            </a:fld>
            <a:endParaRPr lang="en-US"/>
          </a:p>
        </p:txBody>
      </p:sp>
    </p:spTree>
    <p:extLst>
      <p:ext uri="{BB962C8B-B14F-4D97-AF65-F5344CB8AC3E}">
        <p14:creationId xmlns:p14="http://schemas.microsoft.com/office/powerpoint/2010/main" val="5477404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31</a:t>
            </a:fld>
            <a:endParaRPr lang="en-US"/>
          </a:p>
        </p:txBody>
      </p:sp>
    </p:spTree>
    <p:extLst>
      <p:ext uri="{BB962C8B-B14F-4D97-AF65-F5344CB8AC3E}">
        <p14:creationId xmlns:p14="http://schemas.microsoft.com/office/powerpoint/2010/main" val="11918366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32</a:t>
            </a:fld>
            <a:endParaRPr lang="en-US"/>
          </a:p>
        </p:txBody>
      </p:sp>
    </p:spTree>
    <p:extLst>
      <p:ext uri="{BB962C8B-B14F-4D97-AF65-F5344CB8AC3E}">
        <p14:creationId xmlns:p14="http://schemas.microsoft.com/office/powerpoint/2010/main" val="31084539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33</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34</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35</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42</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a:t>
            </a:fld>
            <a:endParaRPr lang="en-US"/>
          </a:p>
        </p:txBody>
      </p:sp>
    </p:spTree>
    <p:extLst>
      <p:ext uri="{BB962C8B-B14F-4D97-AF65-F5344CB8AC3E}">
        <p14:creationId xmlns:p14="http://schemas.microsoft.com/office/powerpoint/2010/main" val="35978651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43</a:t>
            </a:fld>
            <a:endParaRPr lang="en-US"/>
          </a:p>
        </p:txBody>
      </p:sp>
    </p:spTree>
    <p:extLst>
      <p:ext uri="{BB962C8B-B14F-4D97-AF65-F5344CB8AC3E}">
        <p14:creationId xmlns:p14="http://schemas.microsoft.com/office/powerpoint/2010/main" val="40308167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44</a:t>
            </a:fld>
            <a:endParaRPr lang="en-US"/>
          </a:p>
        </p:txBody>
      </p:sp>
    </p:spTree>
    <p:extLst>
      <p:ext uri="{BB962C8B-B14F-4D97-AF65-F5344CB8AC3E}">
        <p14:creationId xmlns:p14="http://schemas.microsoft.com/office/powerpoint/2010/main" val="20414329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45</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46</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47</a:t>
            </a:fld>
            <a:endParaRPr lang="en-US"/>
          </a:p>
        </p:txBody>
      </p:sp>
    </p:spTree>
    <p:extLst>
      <p:ext uri="{BB962C8B-B14F-4D97-AF65-F5344CB8AC3E}">
        <p14:creationId xmlns:p14="http://schemas.microsoft.com/office/powerpoint/2010/main" val="1179513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48</a:t>
            </a:fld>
            <a:endParaRPr lang="en-US"/>
          </a:p>
        </p:txBody>
      </p:sp>
    </p:spTree>
    <p:extLst>
      <p:ext uri="{BB962C8B-B14F-4D97-AF65-F5344CB8AC3E}">
        <p14:creationId xmlns:p14="http://schemas.microsoft.com/office/powerpoint/2010/main" val="26446964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49</a:t>
            </a:fld>
            <a:endParaRPr lang="en-US"/>
          </a:p>
        </p:txBody>
      </p:sp>
    </p:spTree>
    <p:extLst>
      <p:ext uri="{BB962C8B-B14F-4D97-AF65-F5344CB8AC3E}">
        <p14:creationId xmlns:p14="http://schemas.microsoft.com/office/powerpoint/2010/main" val="18962094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50</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51</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52</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53</a:t>
            </a:fld>
            <a:endParaRPr lang="en-US"/>
          </a:p>
        </p:txBody>
      </p:sp>
    </p:spTree>
    <p:extLst>
      <p:ext uri="{BB962C8B-B14F-4D97-AF65-F5344CB8AC3E}">
        <p14:creationId xmlns:p14="http://schemas.microsoft.com/office/powerpoint/2010/main" val="37680716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54</a:t>
            </a:fld>
            <a:endParaRPr lang="en-US"/>
          </a:p>
        </p:txBody>
      </p:sp>
    </p:spTree>
    <p:extLst>
      <p:ext uri="{BB962C8B-B14F-4D97-AF65-F5344CB8AC3E}">
        <p14:creationId xmlns:p14="http://schemas.microsoft.com/office/powerpoint/2010/main" val="37568968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55</a:t>
            </a:fld>
            <a:endParaRPr lang="en-US"/>
          </a:p>
        </p:txBody>
      </p:sp>
    </p:spTree>
    <p:extLst>
      <p:ext uri="{BB962C8B-B14F-4D97-AF65-F5344CB8AC3E}">
        <p14:creationId xmlns:p14="http://schemas.microsoft.com/office/powerpoint/2010/main" val="3113617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56</a:t>
            </a:fld>
            <a:endParaRPr lang="en-US"/>
          </a:p>
        </p:txBody>
      </p:sp>
    </p:spTree>
    <p:extLst>
      <p:ext uri="{BB962C8B-B14F-4D97-AF65-F5344CB8AC3E}">
        <p14:creationId xmlns:p14="http://schemas.microsoft.com/office/powerpoint/2010/main" val="31551191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57</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58</a:t>
            </a:fld>
            <a:endParaRPr lang="en-US"/>
          </a:p>
        </p:txBody>
      </p:sp>
    </p:spTree>
    <p:extLst>
      <p:ext uri="{BB962C8B-B14F-4D97-AF65-F5344CB8AC3E}">
        <p14:creationId xmlns:p14="http://schemas.microsoft.com/office/powerpoint/2010/main" val="36337108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a:t>
            </a:fld>
            <a:endParaRPr lang="en-US"/>
          </a:p>
        </p:txBody>
      </p:sp>
    </p:spTree>
    <p:extLst>
      <p:ext uri="{BB962C8B-B14F-4D97-AF65-F5344CB8AC3E}">
        <p14:creationId xmlns:p14="http://schemas.microsoft.com/office/powerpoint/2010/main" val="1662410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a:t>
            </a:fld>
            <a:endParaRPr lang="en-US"/>
          </a:p>
        </p:txBody>
      </p:sp>
    </p:spTree>
    <p:extLst>
      <p:ext uri="{BB962C8B-B14F-4D97-AF65-F5344CB8AC3E}">
        <p14:creationId xmlns:p14="http://schemas.microsoft.com/office/powerpoint/2010/main" val="1561192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8</a:t>
            </a:fld>
            <a:endParaRPr lang="en-US"/>
          </a:p>
        </p:txBody>
      </p:sp>
    </p:spTree>
    <p:extLst>
      <p:ext uri="{BB962C8B-B14F-4D97-AF65-F5344CB8AC3E}">
        <p14:creationId xmlns:p14="http://schemas.microsoft.com/office/powerpoint/2010/main" val="3088908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3738576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10/22/23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10/22/23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github.com/neelsoumya/visualization_lecture/blob/main/mathematics_data_science.pdf"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3431535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Distances not preserved</a:t>
            </a:r>
          </a:p>
          <a:p>
            <a:r>
              <a:rPr lang="en-US" dirty="0" err="1"/>
              <a:t>tSNE</a:t>
            </a:r>
            <a:r>
              <a:rPr lang="en-US" dirty="0"/>
              <a:t> can be used for hypothesis generation. There are many pitfalls to this. </a:t>
            </a:r>
          </a:p>
          <a:p>
            <a:r>
              <a:rPr lang="en-US" dirty="0">
                <a:hlinkClick r:id="rId2"/>
              </a:rPr>
              <a:t>https://distill.pub/2016/misread-tsne/</a:t>
            </a:r>
            <a:endParaRPr lang="en-US" dirty="0"/>
          </a:p>
          <a:p>
            <a:r>
              <a:rPr lang="en-US" dirty="0"/>
              <a:t>Other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See \cite{Aschenbrenner2019} for an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909409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Visualization/dimensionality reduction pitfalls</a:t>
            </a:r>
          </a:p>
          <a:p>
            <a:r>
              <a:rPr lang="en-US" dirty="0"/>
              <a:t>Pitfalls</a:t>
            </a:r>
          </a:p>
          <a:p>
            <a:r>
              <a:rPr lang="en-US" dirty="0"/>
              <a:t>https://</a:t>
            </a:r>
            <a:r>
              <a:rPr lang="en-US" dirty="0" err="1"/>
              <a:t>distill.pub</a:t>
            </a:r>
            <a:r>
              <a:rPr lang="en-US" dirty="0"/>
              <a:t>/2016/misread-</a:t>
            </a:r>
            <a:r>
              <a:rPr lang="en-US" dirty="0" err="1"/>
              <a:t>tsne</a:t>
            </a:r>
            <a:r>
              <a:rPr lang="en-US" dirty="0"/>
              <a:t>/</a:t>
            </a:r>
          </a:p>
          <a:p>
            <a:r>
              <a:rPr lang="en-US" dirty="0"/>
              <a:t>Other pitfalls: distances not preserved. For example, a 2d map is a projection from 3D</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530311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4B1A9B88-5673-4CEB-4455-C95549BD7DA6}"/>
              </a:ext>
            </a:extLst>
          </p:cNvPr>
          <p:cNvSpPr txBox="1"/>
          <p:nvPr/>
        </p:nvSpPr>
        <p:spPr>
          <a:xfrm>
            <a:off x="7176304" y="5405377"/>
            <a:ext cx="3715473" cy="369332"/>
          </a:xfrm>
          <a:prstGeom prst="rect">
            <a:avLst/>
          </a:prstGeom>
          <a:noFill/>
        </p:spPr>
        <p:txBody>
          <a:bodyPr wrap="square" rtlCol="0">
            <a:spAutoFit/>
          </a:bodyPr>
          <a:lstStyle/>
          <a:p>
            <a:r>
              <a:rPr lang="en-US" dirty="0"/>
              <a:t>Color scales</a:t>
            </a:r>
          </a:p>
        </p:txBody>
      </p:sp>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26307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have you done PCA yet? (have you turned it off and on again?)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4. 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Uganda visualization tool (no fancy data science/ML required) </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visualization as debugging</a:t>
            </a:r>
          </a:p>
        </p:txBody>
      </p:sp>
    </p:spTree>
    <p:extLst>
      <p:ext uri="{BB962C8B-B14F-4D97-AF65-F5344CB8AC3E}">
        <p14:creationId xmlns:p14="http://schemas.microsoft.com/office/powerpoint/2010/main" val="3330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Hence communicate clearly with stakeholders and validate these findings</a:t>
            </a:r>
          </a:p>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See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r>
              <a:rPr lang="en-GB" sz="1800" dirty="0">
                <a:effectLst/>
                <a:latin typeface="Calibri" panose="020F0502020204030204" pitchFamily="34" charset="0"/>
                <a:ea typeface="Calibri" panose="020F0502020204030204" pitchFamily="34" charset="0"/>
                <a:cs typeface="Times New Roman" panose="02020603050405020304" pitchFamily="18" charset="0"/>
              </a:rPr>
              <a:t> plots again. What pitfalls do you see in communicating these insights to experimentalists?</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0224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87067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743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901885" y="127820"/>
            <a:ext cx="6223821" cy="6615880"/>
          </a:xfrm>
          <a:prstGeom prst="rect">
            <a:avLst/>
          </a:prstGeom>
        </p:spPr>
      </p:pic>
    </p:spTree>
    <p:extLst>
      <p:ext uri="{BB962C8B-B14F-4D97-AF65-F5344CB8AC3E}">
        <p14:creationId xmlns:p14="http://schemas.microsoft.com/office/powerpoint/2010/main" val="422891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157413"/>
            <a:ext cx="6572250" cy="369332"/>
          </a:xfrm>
          <a:prstGeom prst="rect">
            <a:avLst/>
          </a:prstGeom>
          <a:noFill/>
        </p:spPr>
        <p:txBody>
          <a:bodyPr wrap="square" rtlCol="0">
            <a:spAutoFit/>
          </a:bodyPr>
          <a:lstStyle/>
          <a:p>
            <a:r>
              <a:rPr lang="en-US" dirty="0"/>
              <a:t>https://go-</a:t>
            </a:r>
            <a:r>
              <a:rPr lang="en-US" dirty="0" err="1"/>
              <a:t>cart.io</a:t>
            </a:r>
            <a:r>
              <a:rPr lang="en-US" dirty="0"/>
              <a:t>/tutorial</a:t>
            </a:r>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endParaRPr lang="en-US"/>
          </a:p>
        </p:txBody>
      </p:sp>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1714151" y="555585"/>
            <a:ext cx="7772400" cy="6082264"/>
          </a:xfrm>
          <a:prstGeom prst="rect">
            <a:avLst/>
          </a:prstGeom>
        </p:spPr>
      </p:pic>
    </p:spTree>
    <p:extLst>
      <p:ext uri="{BB962C8B-B14F-4D97-AF65-F5344CB8AC3E}">
        <p14:creationId xmlns:p14="http://schemas.microsoft.com/office/powerpoint/2010/main" val="24169399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r>
              <a:rPr lang="en-US" dirty="0"/>
              <a:t>T-test</a:t>
            </a:r>
          </a:p>
        </p:txBody>
      </p:sp>
      <p:sp>
        <p:nvSpPr>
          <p:cNvPr id="2" name="Title 4">
            <a:extLst>
              <a:ext uri="{FF2B5EF4-FFF2-40B4-BE49-F238E27FC236}">
                <a16:creationId xmlns:a16="http://schemas.microsoft.com/office/drawing/2014/main" id="{FAB1C1D4-158D-D32F-ECF8-1E83111D6666}"/>
              </a:ext>
            </a:extLst>
          </p:cNvPr>
          <p:cNvSpPr txBox="1">
            <a:spLocks/>
          </p:cNvSpPr>
          <p:nvPr/>
        </p:nvSpPr>
        <p:spPr>
          <a:xfrm>
            <a:off x="1141413" y="609600"/>
            <a:ext cx="9905998" cy="5177742"/>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Removing outliers and then some downstream processing</a:t>
            </a:r>
          </a:p>
        </p:txBody>
      </p:sp>
    </p:spTree>
    <p:extLst>
      <p:ext uri="{BB962C8B-B14F-4D97-AF65-F5344CB8AC3E}">
        <p14:creationId xmlns:p14="http://schemas.microsoft.com/office/powerpoint/2010/main" val="29007220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3"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923330"/>
          </a:xfrm>
          <a:prstGeom prst="rect">
            <a:avLst/>
          </a:prstGeom>
          <a:noFill/>
        </p:spPr>
        <p:txBody>
          <a:bodyPr wrap="square" rtlCol="0">
            <a:spAutoFit/>
          </a:bodyPr>
          <a:lstStyle/>
          <a:p>
            <a:pPr marL="342900" indent="-342900">
              <a:buAutoNum type="arabicPeriod"/>
            </a:pPr>
            <a:r>
              <a:rPr lang="en-US" dirty="0"/>
              <a:t>slope-graph/table graphic</a:t>
            </a:r>
          </a:p>
          <a:p>
            <a:r>
              <a:rPr lang="en-US" dirty="0"/>
              <a:t>2.  viewing architecture</a:t>
            </a:r>
          </a:p>
        </p:txBody>
      </p:sp>
    </p:spTree>
    <p:extLst>
      <p:ext uri="{BB962C8B-B14F-4D97-AF65-F5344CB8AC3E}">
        <p14:creationId xmlns:p14="http://schemas.microsoft.com/office/powerpoint/2010/main" val="232976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 (TUFTE)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(p. 92).</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“Graphical excellence consists of complex ideas communicated with clarity, precision, and efficiency.” (p. 51)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Keep it proportional! “Lie Factor = size of effect shown in graphic divided by size of effect in data” (p.57). Keep it close to 1.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4.You don’t have to use a graphic when there isn’t much data — a table is often better.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5. Pie charts are useless. </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646331"/>
          </a:xfrm>
          <a:prstGeom prst="rect">
            <a:avLst/>
          </a:prstGeom>
          <a:noFill/>
        </p:spPr>
        <p:txBody>
          <a:bodyPr wrap="square" rtlCol="0">
            <a:spAutoFit/>
          </a:bodyPr>
          <a:lstStyle/>
          <a:p>
            <a:r>
              <a:rPr lang="en-US" dirty="0"/>
              <a:t>https://</a:t>
            </a:r>
            <a:r>
              <a:rPr lang="en-US" dirty="0" err="1"/>
              <a:t>jeffhale.medium.com</a:t>
            </a:r>
            <a:r>
              <a:rPr lang="en-US"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27136363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t>https://</a:t>
            </a:r>
            <a:r>
              <a:rPr lang="en-US" dirty="0" err="1"/>
              <a:t>www.edwardtufte.com</a:t>
            </a:r>
            <a:r>
              <a:rPr lang="en-US" dirty="0"/>
              <a:t>/bboard/</a:t>
            </a:r>
            <a:r>
              <a:rPr lang="en-US" dirty="0" err="1"/>
              <a:t>q-and-a-fetch-msg?msg</a:t>
            </a:r>
            <a:r>
              <a:rPr lang="en-US" dirty="0"/>
              <a:t>\_id=0003nk</a:t>
            </a:r>
          </a:p>
          <a:p>
            <a:pPr marL="342900" indent="-342900">
              <a:buAutoNum type="arabicPeriod"/>
            </a:pPr>
            <a:endParaRPr lang="en-US" dirty="0"/>
          </a:p>
          <a:p>
            <a:pPr marL="342900" indent="-342900">
              <a:buAutoNum type="arabicPeriod"/>
            </a:pPr>
            <a:r>
              <a:rPr lang="en-US" dirty="0"/>
              <a:t>https://</a:t>
            </a:r>
            <a:r>
              <a:rPr lang="en-US" dirty="0" err="1"/>
              <a:t>charliepark.org</a:t>
            </a:r>
            <a:r>
              <a:rPr lang="en-US" dirty="0"/>
              <a:t>/</a:t>
            </a:r>
            <a:r>
              <a:rPr lang="en-US" dirty="0" err="1"/>
              <a:t>slopegraphs</a:t>
            </a:r>
            <a:r>
              <a:rPr lang="en-US" dirty="0"/>
              <a:t>/</a:t>
            </a:r>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t>https://</a:t>
            </a:r>
            <a:r>
              <a:rPr lang="en-US" dirty="0" err="1"/>
              <a:t>www.r-bloggers.com</a:t>
            </a:r>
            <a:r>
              <a:rPr lang="en-US" dirty="0"/>
              <a:t>/2018/06/creating-</a:t>
            </a:r>
            <a:r>
              <a:rPr lang="en-US" dirty="0" err="1"/>
              <a:t>slopegraphs</a:t>
            </a:r>
            <a:r>
              <a:rPr lang="en-US" dirty="0"/>
              <a:t>-with-r/</a:t>
            </a:r>
          </a:p>
          <a:p>
            <a:pPr marL="342900" indent="-342900">
              <a:buAutoNum type="arabicPeriod"/>
            </a:pPr>
            <a:endParaRPr lang="en-US" dirty="0"/>
          </a:p>
          <a:p>
            <a:pPr marL="800100" lvl="1" indent="-342900">
              <a:buAutoNum type="arabicPeriod"/>
            </a:pPr>
            <a:r>
              <a:rPr lang="en-US" dirty="0"/>
              <a:t>https://</a:t>
            </a:r>
            <a:r>
              <a:rPr lang="en-US" dirty="0" err="1"/>
              <a:t>github.com</a:t>
            </a:r>
            <a:r>
              <a:rPr lang="en-US" dirty="0"/>
              <a:t>/</a:t>
            </a:r>
            <a:r>
              <a:rPr lang="en-US" dirty="0" err="1"/>
              <a:t>ibecav</a:t>
            </a:r>
            <a:r>
              <a:rPr lang="en-US" dirty="0"/>
              <a:t>/</a:t>
            </a:r>
            <a:r>
              <a:rPr lang="en-US" dirty="0" err="1"/>
              <a:t>CGPfunctions</a:t>
            </a:r>
            <a:endParaRPr lang="en-US" dirty="0"/>
          </a:p>
          <a:p>
            <a:pPr marL="342900" indent="-342900">
              <a:buAutoNum type="arabicPeriod"/>
            </a:pPr>
            <a:endParaRPr lang="en-US" dirty="0"/>
          </a:p>
          <a:p>
            <a:pPr marL="800100" lvl="1" indent="-342900">
              <a:buAutoNum type="arabicPeriod"/>
            </a:pPr>
            <a:r>
              <a:rPr lang="en-US" dirty="0"/>
              <a:t>https://</a:t>
            </a:r>
            <a:r>
              <a:rPr lang="en-US" dirty="0" err="1"/>
              <a:t>github.com</a:t>
            </a:r>
            <a:r>
              <a:rPr lang="en-US" dirty="0"/>
              <a:t>/</a:t>
            </a:r>
            <a:r>
              <a:rPr lang="en-US" dirty="0" err="1"/>
              <a:t>leeper</a:t>
            </a:r>
            <a:r>
              <a:rPr lang="en-US" dirty="0"/>
              <a:t>/</a:t>
            </a:r>
            <a:r>
              <a:rPr lang="en-US" dirty="0" err="1"/>
              <a:t>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t>https://</a:t>
            </a:r>
            <a:r>
              <a:rPr lang="en-US" dirty="0" err="1"/>
              <a:t>dataviz.unhcr.org</a:t>
            </a:r>
            <a:r>
              <a:rPr lang="en-US" dirty="0"/>
              <a:t>/tools/python/</a:t>
            </a:r>
            <a:r>
              <a:rPr lang="en-US" dirty="0" err="1"/>
              <a:t>python_slope_chart.html</a:t>
            </a:r>
            <a:endParaRPr lang="en-US" dirty="0"/>
          </a:p>
          <a:p>
            <a:pPr marL="342900" indent="-342900">
              <a:buAutoNum type="arabicPeriod"/>
            </a:pPr>
            <a:endParaRPr lang="en-US" dirty="0"/>
          </a:p>
        </p:txBody>
      </p:sp>
    </p:spTree>
    <p:extLst>
      <p:ext uri="{BB962C8B-B14F-4D97-AF65-F5344CB8AC3E}">
        <p14:creationId xmlns:p14="http://schemas.microsoft.com/office/powerpoint/2010/main" val="1767552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905221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952186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Tree>
    <p:extLst>
      <p:ext uri="{BB962C8B-B14F-4D97-AF65-F5344CB8AC3E}">
        <p14:creationId xmlns:p14="http://schemas.microsoft.com/office/powerpoint/2010/main" val="883105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463" y="0"/>
            <a:ext cx="52974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6910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438" y="0"/>
            <a:ext cx="64611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5880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a:t>Homoskedasticity</a:t>
            </a:r>
          </a:p>
          <a:p>
            <a:pPr marL="457200" indent="-457200">
              <a:lnSpc>
                <a:spcPct val="90000"/>
              </a:lnSpc>
              <a:buAutoNum type="arabicPeriod"/>
            </a:pPr>
            <a:r>
              <a:rPr lang="en-US" sz="1600"/>
              <a:t>the	 variability	 of	 your	 data	 should	 be	 approximately	 equal	 across	 the	 range	 of your	 predicted	 values </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4"/>
          <a:srcRect t="24033" b="16912"/>
          <a:stretch/>
        </p:blipFill>
        <p:spPr>
          <a:xfrm>
            <a:off x="20" y="10"/>
            <a:ext cx="12191980" cy="6857990"/>
          </a:xfrm>
          <a:prstGeom prst="rect">
            <a:avLst/>
          </a:prstGeom>
        </p:spPr>
      </p:pic>
    </p:spTree>
    <p:extLst>
      <p:ext uri="{BB962C8B-B14F-4D97-AF65-F5344CB8AC3E}">
        <p14:creationId xmlns:p14="http://schemas.microsoft.com/office/powerpoint/2010/main" val="3921277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TRANSFORM YOUR DATA</a:t>
            </a:r>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333367"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77651"/>
            <a:ext cx="6007261" cy="369332"/>
          </a:xfrm>
          <a:prstGeom prst="rect">
            <a:avLst/>
          </a:prstGeom>
          <a:noFill/>
        </p:spPr>
        <p:txBody>
          <a:bodyPr wrap="square" rtlCol="0">
            <a:spAutoFit/>
          </a:bodyPr>
          <a:lstStyle/>
          <a:p>
            <a:r>
              <a:rPr lang="en-US" dirty="0"/>
              <a:t>https://</a:t>
            </a:r>
            <a:r>
              <a:rPr lang="en-US" dirty="0" err="1"/>
              <a:t>statisticsbyjim.com</a:t>
            </a:r>
            <a:r>
              <a:rPr lang="en-US" dirty="0"/>
              <a:t>/regression/log-log-plots/</a:t>
            </a:r>
          </a:p>
        </p:txBody>
      </p:sp>
    </p:spTree>
    <p:extLst>
      <p:ext uri="{BB962C8B-B14F-4D97-AF65-F5344CB8AC3E}">
        <p14:creationId xmlns:p14="http://schemas.microsoft.com/office/powerpoint/2010/main" val="26013769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4"/>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8504336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4"/>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32728399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432552"/>
            <a:ext cx="9885769" cy="1793053"/>
          </a:xfrm>
        </p:spPr>
        <p:txBody>
          <a:bodyPr>
            <a:normAutofit/>
          </a:bodyPr>
          <a:lstStyle/>
          <a:p>
            <a:pPr marL="457200" indent="-457200">
              <a:lnSpc>
                <a:spcPct val="90000"/>
              </a:lnSpc>
              <a:buAutoNum type="arabicPeriod"/>
            </a:pPr>
            <a:r>
              <a:rPr lang="en-US" sz="1600" dirty="0"/>
              <a:t>Code for visualization in R, model diagnostics and linear mixed effects models </a:t>
            </a:r>
          </a:p>
          <a:p>
            <a:pPr marL="457200" indent="-457200">
              <a:lnSpc>
                <a:spcPct val="90000"/>
              </a:lnSpc>
              <a:buAutoNum type="arabicPeriod"/>
            </a:pPr>
            <a:endParaRPr lang="en-US" sz="1600" dirty="0"/>
          </a:p>
          <a:p>
            <a:pPr>
              <a:lnSpc>
                <a:spcPct val="90000"/>
              </a:lnSpc>
            </a:pPr>
            <a:r>
              <a:rPr lang="en-US" sz="1600" dirty="0"/>
              <a:t>https://</a:t>
            </a:r>
            <a:r>
              <a:rPr lang="en-US" sz="1600" dirty="0" err="1"/>
              <a:t>github.com</a:t>
            </a:r>
            <a:r>
              <a:rPr lang="en-US" sz="1600" dirty="0"/>
              <a:t>/</a:t>
            </a:r>
            <a:r>
              <a:rPr lang="en-US" sz="1600" dirty="0" err="1"/>
              <a:t>neelsoumya</a:t>
            </a:r>
            <a:r>
              <a:rPr lang="en-US" sz="1600" dirty="0"/>
              <a:t>/</a:t>
            </a:r>
            <a:r>
              <a:rPr lang="en-US" sz="1600" dirty="0" err="1"/>
              <a:t>anova_linear_mixed_effects_examples</a:t>
            </a:r>
            <a:endParaRPr lang="en-US" sz="1600" dirty="0"/>
          </a:p>
        </p:txBody>
      </p:sp>
    </p:spTree>
    <p:extLst>
      <p:ext uri="{BB962C8B-B14F-4D97-AF65-F5344CB8AC3E}">
        <p14:creationId xmlns:p14="http://schemas.microsoft.com/office/powerpoint/2010/main" val="17238827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2708373"/>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20865220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5403362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5ADC4E-132B-3FEC-764E-AEA27313552C}"/>
              </a:ext>
            </a:extLst>
          </p:cNvPr>
          <p:cNvSpPr txBox="1"/>
          <p:nvPr/>
        </p:nvSpPr>
        <p:spPr>
          <a:xfrm>
            <a:off x="3049929" y="2708373"/>
            <a:ext cx="6099858" cy="2862322"/>
          </a:xfrm>
          <a:prstGeom prst="rect">
            <a:avLst/>
          </a:prstGeom>
          <a:noFill/>
        </p:spPr>
        <p:txBody>
          <a:bodyPr wrap="square">
            <a:spAutoFit/>
          </a:bodyPr>
          <a:lstStyle/>
          <a:p>
            <a:r>
              <a:rPr lang="en-US" dirty="0"/>
              <a:t>Assumptions</a:t>
            </a:r>
          </a:p>
          <a:p>
            <a:endParaRPr lang="en-US" dirty="0"/>
          </a:p>
          <a:p>
            <a:r>
              <a:rPr lang="en-US" dirty="0"/>
              <a:t>Similar to linear regression</a:t>
            </a:r>
            <a:r>
              <a:rPr lang="en-US"/>
              <a:t>/GLM (VAR model/ARIMA)</a:t>
            </a:r>
            <a:endParaRPr lang="en-US" dirty="0"/>
          </a:p>
          <a:p>
            <a:endParaRPr lang="en-US" dirty="0"/>
          </a:p>
          <a:p>
            <a:r>
              <a:rPr lang="en-US" dirty="0"/>
              <a:t>Look at correlations</a:t>
            </a:r>
          </a:p>
          <a:p>
            <a:endParaRPr lang="en-US" dirty="0"/>
          </a:p>
          <a:p>
            <a:r>
              <a:rPr lang="en-US" dirty="0"/>
              <a:t>Simpler models are better (moving averages better than anything fancy/ML)</a:t>
            </a:r>
          </a:p>
          <a:p>
            <a:endParaRPr lang="en-US" dirty="0"/>
          </a:p>
          <a:p>
            <a:endParaRPr lang="en-US" dirty="0"/>
          </a:p>
        </p:txBody>
      </p:sp>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563452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428619" y="1004086"/>
            <a:ext cx="11615744" cy="5622021"/>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1042987" y="1538296"/>
            <a:ext cx="6038837" cy="3019419"/>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607300" y="1485901"/>
            <a:ext cx="3251200" cy="3107058"/>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29960"/>
            <a:ext cx="7543800" cy="4125160"/>
          </a:xfrm>
          <a:prstGeom prst="rect">
            <a:avLst/>
          </a:prstGeom>
        </p:spPr>
      </p:pic>
    </p:spTree>
    <p:extLst>
      <p:ext uri="{BB962C8B-B14F-4D97-AF65-F5344CB8AC3E}">
        <p14:creationId xmlns:p14="http://schemas.microsoft.com/office/powerpoint/2010/main" val="26948091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474312"/>
            <a:ext cx="3657600" cy="4851400"/>
          </a:xfrm>
          <a:prstGeom prst="rect">
            <a:avLst/>
          </a:prstGeom>
        </p:spPr>
      </p:pic>
    </p:spTree>
    <p:extLst>
      <p:ext uri="{BB962C8B-B14F-4D97-AF65-F5344CB8AC3E}">
        <p14:creationId xmlns:p14="http://schemas.microsoft.com/office/powerpoint/2010/main" val="32084142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11177562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graph of a graph showing the growth of a number of importers&#10;&#10;Description automatically generated">
            <a:extLst>
              <a:ext uri="{FF2B5EF4-FFF2-40B4-BE49-F238E27FC236}">
                <a16:creationId xmlns:a16="http://schemas.microsoft.com/office/drawing/2014/main" id="{FA26BE0E-B161-0C91-7922-979A244A5AD7}"/>
              </a:ext>
            </a:extLst>
          </p:cNvPr>
          <p:cNvPicPr>
            <a:picLocks noChangeAspect="1"/>
          </p:cNvPicPr>
          <p:nvPr/>
        </p:nvPicPr>
        <p:blipFill>
          <a:blip r:embed="rId3"/>
          <a:stretch>
            <a:fillRect/>
          </a:stretch>
        </p:blipFill>
        <p:spPr>
          <a:xfrm>
            <a:off x="1791020" y="0"/>
            <a:ext cx="7772400" cy="6190867"/>
          </a:xfrm>
          <a:prstGeom prst="rect">
            <a:avLst/>
          </a:prstGeom>
        </p:spPr>
      </p:pic>
    </p:spTree>
    <p:extLst>
      <p:ext uri="{BB962C8B-B14F-4D97-AF65-F5344CB8AC3E}">
        <p14:creationId xmlns:p14="http://schemas.microsoft.com/office/powerpoint/2010/main" val="42744127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441507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graph showing the amount of exporting data&#10;&#10;Description automatically generated">
            <a:extLst>
              <a:ext uri="{FF2B5EF4-FFF2-40B4-BE49-F238E27FC236}">
                <a16:creationId xmlns:a16="http://schemas.microsoft.com/office/drawing/2014/main" id="{36F0605F-406D-235F-C538-D772A16FF686}"/>
              </a:ext>
            </a:extLst>
          </p:cNvPr>
          <p:cNvPicPr>
            <a:picLocks noChangeAspect="1"/>
          </p:cNvPicPr>
          <p:nvPr/>
        </p:nvPicPr>
        <p:blipFill>
          <a:blip r:embed="rId3"/>
          <a:stretch>
            <a:fillRect/>
          </a:stretch>
        </p:blipFill>
        <p:spPr>
          <a:xfrm>
            <a:off x="1760483" y="0"/>
            <a:ext cx="7772400" cy="6147262"/>
          </a:xfrm>
          <a:prstGeom prst="rect">
            <a:avLst/>
          </a:prstGeom>
        </p:spPr>
      </p:pic>
    </p:spTree>
    <p:extLst>
      <p:ext uri="{BB962C8B-B14F-4D97-AF65-F5344CB8AC3E}">
        <p14:creationId xmlns:p14="http://schemas.microsoft.com/office/powerpoint/2010/main" val="17978409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Shiny 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t>xx</a:t>
            </a:r>
          </a:p>
          <a:p>
            <a:endParaRPr lang="en-US" dirty="0"/>
          </a:p>
          <a:p>
            <a:r>
              <a:rPr lang="en-US" u="sng" dirty="0"/>
              <a:t>Reproducible analysis</a:t>
            </a:r>
          </a:p>
          <a:p>
            <a:r>
              <a:rPr lang="en-US"/>
              <a:t>xx</a:t>
            </a:r>
            <a:endParaRPr lang="en-US" dirty="0"/>
          </a:p>
          <a:p>
            <a:endParaRPr lang="en-US" dirty="0"/>
          </a:p>
        </p:txBody>
      </p:sp>
    </p:spTree>
    <p:extLst>
      <p:ext uri="{BB962C8B-B14F-4D97-AF65-F5344CB8AC3E}">
        <p14:creationId xmlns:p14="http://schemas.microsoft.com/office/powerpoint/2010/main" val="19727847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Shiny 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Observable (d3.js)</a:t>
            </a:r>
          </a:p>
          <a:p>
            <a:pPr lvl="1"/>
            <a:r>
              <a:rPr lang="en-US" dirty="0"/>
              <a:t>https://</a:t>
            </a:r>
            <a:r>
              <a:rPr lang="en-US" dirty="0" err="1"/>
              <a:t>observablehq.com</a:t>
            </a:r>
            <a:endParaRPr lang="en-US" dirty="0"/>
          </a:p>
        </p:txBody>
      </p:sp>
    </p:spTree>
    <p:extLst>
      <p:ext uri="{BB962C8B-B14F-4D97-AF65-F5344CB8AC3E}">
        <p14:creationId xmlns:p14="http://schemas.microsoft.com/office/powerpoint/2010/main" val="9456240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Why and when </a:t>
            </a:r>
            <a:r>
              <a:rPr lang="en-US"/>
              <a:t>of visualization</a:t>
            </a:r>
            <a:endParaRPr lang="en-US" dirty="0"/>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p:txBody>
      </p:sp>
    </p:spTree>
    <p:extLst>
      <p:ext uri="{BB962C8B-B14F-4D97-AF65-F5344CB8AC3E}">
        <p14:creationId xmlns:p14="http://schemas.microsoft.com/office/powerpoint/2010/main" val="236585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https://</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pudding.cool</a:t>
            </a:r>
            <a:r>
              <a:rPr lang="en-GB" sz="1800" dirty="0">
                <a:effectLst/>
                <a:latin typeface="Calibri" panose="020F0502020204030204" pitchFamily="34" charset="0"/>
                <a:ea typeface="Calibri" panose="020F0502020204030204" pitchFamily="34" charset="0"/>
                <a:cs typeface="Times New Roman" panose="02020603050405020304" pitchFamily="18" charset="0"/>
              </a:rPr>
              <a:t>/projects/heat-records-map/</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https://</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pudding.cool</a:t>
            </a:r>
            <a:r>
              <a:rPr lang="en-GB" sz="1800" dirty="0">
                <a:effectLst/>
                <a:latin typeface="Calibri" panose="020F0502020204030204" pitchFamily="34" charset="0"/>
                <a:ea typeface="Calibri" panose="020F0502020204030204" pitchFamily="34" charset="0"/>
                <a:cs typeface="Times New Roman" panose="02020603050405020304" pitchFamily="18" charset="0"/>
              </a:rPr>
              <a:t>/2022/12/yard-sale/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power law distributions</a:t>
            </a:r>
          </a:p>
        </p:txBody>
      </p:sp>
      <p:sp>
        <p:nvSpPr>
          <p:cNvPr id="2" name="Title 1">
            <a:extLst>
              <a:ext uri="{FF2B5EF4-FFF2-40B4-BE49-F238E27FC236}">
                <a16:creationId xmlns:a16="http://schemas.microsoft.com/office/drawing/2014/main" id="{4F3DC968-02C8-E22E-1BCF-0A6B7FAA6C4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a:t>
            </a:r>
            <a:r>
              <a:rPr lang="en-US" dirty="0" err="1"/>
              <a:t>tufte</a:t>
            </a:r>
            <a:r>
              <a:rPr lang="en-US" dirty="0"/>
              <a:t>)</a:t>
            </a:r>
          </a:p>
        </p:txBody>
      </p:sp>
    </p:spTree>
    <p:extLst>
      <p:ext uri="{BB962C8B-B14F-4D97-AF65-F5344CB8AC3E}">
        <p14:creationId xmlns:p14="http://schemas.microsoft.com/office/powerpoint/2010/main" val="11529580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endParaRPr lang="en-US"/>
          </a:p>
        </p:txBody>
      </p:sp>
      <p:pic>
        <p:nvPicPr>
          <p:cNvPr id="4" name="Picture 3" descr="A graph of different colored circles&#10;&#10;Description automatically generated">
            <a:extLst>
              <a:ext uri="{FF2B5EF4-FFF2-40B4-BE49-F238E27FC236}">
                <a16:creationId xmlns:a16="http://schemas.microsoft.com/office/drawing/2014/main" id="{7EF2DFAD-EB12-E74E-2F22-2874C554B785}"/>
              </a:ext>
            </a:extLst>
          </p:cNvPr>
          <p:cNvPicPr>
            <a:picLocks noChangeAspect="1"/>
          </p:cNvPicPr>
          <p:nvPr/>
        </p:nvPicPr>
        <p:blipFill>
          <a:blip r:embed="rId3"/>
          <a:stretch>
            <a:fillRect/>
          </a:stretch>
        </p:blipFill>
        <p:spPr>
          <a:xfrm>
            <a:off x="1460591" y="0"/>
            <a:ext cx="9212171" cy="6814618"/>
          </a:xfrm>
          <a:prstGeom prst="rect">
            <a:avLst/>
          </a:prstGeom>
        </p:spPr>
      </p:pic>
    </p:spTree>
    <p:extLst>
      <p:ext uri="{BB962C8B-B14F-4D97-AF65-F5344CB8AC3E}">
        <p14:creationId xmlns:p14="http://schemas.microsoft.com/office/powerpoint/2010/main" val="12845009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Data storytelling</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200117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r>
              <a:rPr lang="en-US" dirty="0"/>
              <a:t>North </a:t>
            </a:r>
            <a:r>
              <a:rPr lang="en-US" dirty="0" err="1"/>
              <a:t>korea</a:t>
            </a:r>
            <a:r>
              <a:rPr lang="en-US" dirty="0"/>
              <a:t> missile range animation</a:t>
            </a:r>
          </a:p>
          <a:p>
            <a:r>
              <a:rPr lang="en-US" dirty="0"/>
              <a:t>Critique</a:t>
            </a:r>
          </a:p>
          <a:p>
            <a:r>
              <a:rPr lang="en-US" dirty="0"/>
              <a:t>https://</a:t>
            </a:r>
            <a:r>
              <a:rPr lang="en-US" dirty="0" err="1"/>
              <a:t>nagix.github.io</a:t>
            </a:r>
            <a:r>
              <a:rPr lang="en-US" dirty="0"/>
              <a:t>/</a:t>
            </a:r>
            <a:r>
              <a:rPr lang="en-US" dirty="0" err="1"/>
              <a:t>nk</a:t>
            </a:r>
            <a:r>
              <a:rPr lang="en-US" dirty="0"/>
              <a:t>-missile-tests/</a:t>
            </a:r>
          </a:p>
        </p:txBody>
      </p:sp>
    </p:spTree>
    <p:extLst>
      <p:ext uri="{BB962C8B-B14F-4D97-AF65-F5344CB8AC3E}">
        <p14:creationId xmlns:p14="http://schemas.microsoft.com/office/powerpoint/2010/main" val="30649159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r>
              <a:rPr lang="en-US" dirty="0"/>
              <a:t>Create cartogram online</a:t>
            </a:r>
          </a:p>
        </p:txBody>
      </p:sp>
    </p:spTree>
    <p:extLst>
      <p:ext uri="{BB962C8B-B14F-4D97-AF65-F5344CB8AC3E}">
        <p14:creationId xmlns:p14="http://schemas.microsoft.com/office/powerpoint/2010/main" val="1368234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Heatmaps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difficult to communicate to non-technical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a:t>
            </a:r>
          </a:p>
        </p:txBody>
      </p:sp>
    </p:spTree>
    <p:extLst>
      <p:ext uri="{BB962C8B-B14F-4D97-AF65-F5344CB8AC3E}">
        <p14:creationId xmlns:p14="http://schemas.microsoft.com/office/powerpoint/2010/main" val="367641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problems with communicating high dimensional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dimensions are difficult to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maps 3d to 2d</a:t>
            </a: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1827600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19640</TotalTime>
  <Words>2578</Words>
  <Application>Microsoft Macintosh PowerPoint</Application>
  <PresentationFormat>Widescreen</PresentationFormat>
  <Paragraphs>269</Paragraphs>
  <Slides>64</Slides>
  <Notes>46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64</vt:i4>
      </vt:variant>
    </vt:vector>
  </HeadingPairs>
  <TitlesOfParts>
    <vt:vector size="72" baseType="lpstr">
      <vt:lpstr>Arial</vt:lpstr>
      <vt:lpstr>Calibri</vt:lpstr>
      <vt:lpstr>Century Gothic</vt:lpstr>
      <vt:lpstr>Georgia</vt:lpstr>
      <vt:lpstr>Lato</vt:lpstr>
      <vt:lpstr>Open Sans</vt:lpstr>
      <vt:lpstr>Times</vt:lpstr>
      <vt:lpstr>Mesh</vt:lpstr>
      <vt:lpstr>visualization</vt:lpstr>
      <vt:lpstr>1. Data science as (visual) debugging 2. data storytelling 3. have you done PCA yet? (have you turned it off and on again?) 4. work closely with domain experts  Uganda visualization tool (no fancy data science/ML required) </vt:lpstr>
      <vt:lpstr>Basics and pitfalls in data visualization (TUFTE)      1. Less is more. “Above all else show the data” (p. 92). 2. “Graphical excellence consists of complex ideas communicated with clarity, precision, and efficiency.” (p. 51)  3. Keep it proportional! “Lie Factor = size of effect shown in graphic divided by size of effect in data” (p.57). Keep it close to 1.  4.You don’t have to use a graphic when there isn’t much data — a table is often better.  5. Pie charts are useless. </vt:lpstr>
      <vt:lpstr>PowerPoint Presentation</vt:lpstr>
      <vt:lpstr>PowerPoint Presentation</vt:lpstr>
      <vt:lpstr>1. https://pudding.cool/projects/heat-records-map/ 2. https://pudding.cool/2022/12/yard-sale/ power law distributions</vt:lpstr>
      <vt:lpstr>Heatmaps tSNE communicate data storytelling distances not preserved stochastic  difficult to communicate to non-technical experts </vt:lpstr>
      <vt:lpstr>problems with communicating high dimensional data. High dimensions are difficult to visualize  maps 3d to 2d</vt:lpstr>
      <vt:lpstr>PowerPoint Presentation</vt:lpstr>
      <vt:lpstr>PowerPoint Presentation</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Visualizations can be misleading</vt:lpstr>
      <vt:lpstr>Case study</vt:lpstr>
      <vt:lpstr>Case study</vt:lpstr>
      <vt:lpstr>UN logo</vt:lpstr>
      <vt:lpstr>Case study</vt:lpstr>
      <vt:lpstr>Case study</vt:lpstr>
      <vt:lpstr>cartograms</vt:lpstr>
      <vt:lpstr>PowerPoint Presentation</vt:lpstr>
      <vt:lpstr>T-test</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Assumptions: linearity</vt:lpstr>
      <vt:lpstr>Assumptions: linearity</vt:lpstr>
      <vt:lpstr>Assumptions: linearity</vt:lpstr>
      <vt:lpstr>Assumptions</vt:lpstr>
      <vt:lpstr>Assumptions</vt:lpstr>
      <vt:lpstr>Assumptions</vt:lpstr>
      <vt:lpstr>Data transformations</vt:lpstr>
      <vt:lpstr>Absence of influential data points</vt:lpstr>
      <vt:lpstr>independence</vt:lpstr>
      <vt:lpstr>resource</vt:lpstr>
      <vt:lpstr>Time series data and autocorrelations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Shiny apps for rapid prototyping and communication</vt:lpstr>
      <vt:lpstr>Shiny apps for rapid prototyping and communication</vt:lpstr>
      <vt:lpstr>Why and when of visualization</vt:lpstr>
      <vt:lpstr>material</vt:lpstr>
      <vt:lpstr>material</vt:lpstr>
      <vt:lpstr>Data storytelling</vt:lpstr>
      <vt:lpstr>material</vt:lpstr>
      <vt:lpstr>material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183</cp:revision>
  <cp:lastPrinted>2023-09-21T09:58:26Z</cp:lastPrinted>
  <dcterms:created xsi:type="dcterms:W3CDTF">2023-09-18T08:47:09Z</dcterms:created>
  <dcterms:modified xsi:type="dcterms:W3CDTF">2023-10-31T07:10:26Z</dcterms:modified>
</cp:coreProperties>
</file>